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77" r:id="rId5"/>
    <p:sldId id="278" r:id="rId6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2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4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r="18258"/>
          <a:stretch/>
        </p:blipFill>
        <p:spPr>
          <a:xfrm>
            <a:off x="4562946" y="0"/>
            <a:ext cx="5305331" cy="6858000"/>
          </a:xfrm>
          <a:prstGeom prst="rect">
            <a:avLst/>
          </a:prstGeom>
        </p:spPr>
      </p:pic>
      <p:pic>
        <p:nvPicPr>
          <p:cNvPr id="3074" name="Picture 3" descr="cabeza_verde.png"/>
          <p:cNvPicPr>
            <a:picLocks noChangeAspect="1"/>
          </p:cNvPicPr>
          <p:nvPr/>
        </p:nvPicPr>
        <p:blipFill>
          <a:blip r:embed="rId3"/>
          <a:srcRect l="18443" t="19559"/>
          <a:stretch>
            <a:fillRect/>
          </a:stretch>
        </p:blipFill>
        <p:spPr bwMode="auto">
          <a:xfrm>
            <a:off x="4572000" y="0"/>
            <a:ext cx="3983525" cy="359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4746624" y="1142206"/>
            <a:ext cx="5320829" cy="14700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ES" sz="2800" b="1" dirty="0" smtClean="0">
                <a:solidFill>
                  <a:schemeClr val="bg1"/>
                </a:solidFill>
                <a:latin typeface="Bariol Bold" pitchFamily="50" charset="0"/>
                <a:ea typeface="Bariol Bold" pitchFamily="50" charset="0"/>
                <a:cs typeface="Bariol Bold" pitchFamily="50" charset="0"/>
              </a:rPr>
              <a:t>Emprendimiento Social </a:t>
            </a:r>
            <a:r>
              <a:rPr lang="es-ES" sz="4500" b="1" dirty="0" smtClean="0">
                <a:solidFill>
                  <a:schemeClr val="bg1"/>
                </a:solidFill>
                <a:latin typeface="Bariol Bold" pitchFamily="50" charset="0"/>
                <a:ea typeface="Bariol Bold" pitchFamily="50" charset="0"/>
                <a:cs typeface="Bariol Bold" pitchFamily="50" charset="0"/>
              </a:rPr>
              <a:t/>
            </a:r>
            <a:br>
              <a:rPr lang="es-ES" sz="4500" b="1" dirty="0" smtClean="0">
                <a:solidFill>
                  <a:schemeClr val="bg1"/>
                </a:solidFill>
                <a:latin typeface="Bariol Bold" pitchFamily="50" charset="0"/>
                <a:ea typeface="Bariol Bold" pitchFamily="50" charset="0"/>
                <a:cs typeface="Bariol Bold" pitchFamily="50" charset="0"/>
              </a:rPr>
            </a:br>
            <a:r>
              <a:rPr lang="es-ES" sz="2600" dirty="0" smtClean="0">
                <a:solidFill>
                  <a:schemeClr val="bg1"/>
                </a:solidFill>
                <a:latin typeface="Bariol Regular" pitchFamily="50" charset="0"/>
                <a:ea typeface="Bariol Bold" pitchFamily="50" charset="0"/>
                <a:cs typeface="Bariol Bold" pitchFamily="50" charset="0"/>
              </a:rPr>
              <a:t>Alquiler de Espacios</a:t>
            </a:r>
            <a:endParaRPr lang="en-US" sz="2600" dirty="0" smtClean="0">
              <a:solidFill>
                <a:schemeClr val="bg1"/>
              </a:solidFill>
              <a:latin typeface="Bariol Regular" pitchFamily="50" charset="0"/>
              <a:ea typeface="Bariol Bold" pitchFamily="50" charset="0"/>
              <a:cs typeface="Bariol Bold" pitchFamily="50" charset="0"/>
            </a:endParaRPr>
          </a:p>
        </p:txBody>
      </p:sp>
      <p:pic>
        <p:nvPicPr>
          <p:cNvPr id="3076" name="Picture 4" descr="logo_blanc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6150" y="215900"/>
            <a:ext cx="10445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itle 1"/>
          <p:cNvSpPr txBox="1">
            <a:spLocks/>
          </p:cNvSpPr>
          <p:nvPr/>
        </p:nvSpPr>
        <p:spPr bwMode="auto">
          <a:xfrm>
            <a:off x="360362" y="5791200"/>
            <a:ext cx="42116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70000"/>
              </a:lnSpc>
            </a:pPr>
            <a:endParaRPr lang="en-US" sz="1400" dirty="0" smtClean="0">
              <a:solidFill>
                <a:srgbClr val="989897"/>
              </a:solidFill>
              <a:latin typeface="Bariol Bold" pitchFamily="50" charset="0"/>
            </a:endParaRP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rgbClr val="989897"/>
                </a:solidFill>
                <a:latin typeface="Bariol Bold" pitchFamily="50" charset="0"/>
              </a:rPr>
              <a:t>Fundación Síndrome de Down de Madrid</a:t>
            </a:r>
          </a:p>
          <a:p>
            <a:pPr>
              <a:lnSpc>
                <a:spcPct val="70000"/>
              </a:lnSpc>
            </a:pPr>
            <a:r>
              <a:rPr lang="en-US" sz="1400" dirty="0" smtClean="0">
                <a:solidFill>
                  <a:srgbClr val="989897"/>
                </a:solidFill>
                <a:latin typeface="Bariol Regular" pitchFamily="50" charset="0"/>
              </a:rPr>
              <a:t>downmadrid.org</a:t>
            </a:r>
          </a:p>
          <a:p>
            <a:pPr>
              <a:lnSpc>
                <a:spcPct val="70000"/>
              </a:lnSpc>
            </a:pPr>
            <a:endParaRPr lang="en-US" sz="1500" dirty="0">
              <a:solidFill>
                <a:srgbClr val="73B632"/>
              </a:solidFill>
              <a:latin typeface="Bariol Regular" pitchFamily="50" charset="0"/>
            </a:endParaRPr>
          </a:p>
        </p:txBody>
      </p:sp>
      <p:pic>
        <p:nvPicPr>
          <p:cNvPr id="3078" name="14 Imagen" descr="LogoPrincipa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0025" y="4948238"/>
            <a:ext cx="101282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8"/>
          <p:cNvSpPr>
            <a:spLocks noChangeArrowheads="1"/>
          </p:cNvSpPr>
          <p:nvPr/>
        </p:nvSpPr>
        <p:spPr bwMode="auto">
          <a:xfrm>
            <a:off x="360363" y="1201738"/>
            <a:ext cx="37798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rgbClr val="96BF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GRUPO DE  AUTOGESTORES: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Espacio para aprender a manifestar sus deseos, exponer sus necesidades y demandar el derecho a ser escuchados.</a:t>
            </a:r>
          </a:p>
          <a:p>
            <a:pPr defTabSz="914400">
              <a:tabLst>
                <a:tab pos="2092325" algn="l"/>
              </a:tabLst>
              <a:defRPr/>
            </a:pPr>
            <a:endParaRPr lang="es-E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rgbClr val="96BF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VOLUNTARIADO PARA TODOS: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que motiva y sensibiliza para llevar a cabo acciones de voluntariado. </a:t>
            </a:r>
          </a:p>
          <a:p>
            <a:pPr defTabSz="914400">
              <a:tabLst>
                <a:tab pos="2092325" algn="l"/>
              </a:tabLst>
              <a:defRPr/>
            </a:pPr>
            <a:endParaRPr lang="es-ES" sz="900" b="1" dirty="0">
              <a:solidFill>
                <a:schemeClr val="fol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rgbClr val="96BF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ACTIVIDADES CULTURALES: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Taller de radio. Gestiona Radio. Bailes de Salón. Teatro. Taller de Fotografía.</a:t>
            </a:r>
          </a:p>
          <a:p>
            <a:pPr defTabSz="914400">
              <a:tabLst>
                <a:tab pos="2092325" algn="l"/>
              </a:tabLst>
              <a:defRPr/>
            </a:pPr>
            <a:endParaRPr lang="es-ES" sz="900" b="1" dirty="0">
              <a:solidFill>
                <a:schemeClr val="fol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rgbClr val="96BF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ARTEDOWN: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Taller de Pintura. Taller de Arte y Cultura.</a:t>
            </a:r>
          </a:p>
          <a:p>
            <a:pPr defTabSz="914400">
              <a:tabLst>
                <a:tab pos="2092325" algn="l"/>
              </a:tabLst>
              <a:defRPr/>
            </a:pPr>
            <a:endParaRPr lang="es-ES" sz="900" b="1" dirty="0">
              <a:solidFill>
                <a:schemeClr val="folHlin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rgbClr val="96BF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DEPORTE: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Baloncesto.  Aeróbic. Fútbol Sala. Natación. Pádel. Spinning. Pilates          </a:t>
            </a:r>
          </a:p>
          <a:p>
            <a:pPr defTabSz="914400"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s-E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rgbClr val="96BF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TIC:</a:t>
            </a:r>
            <a:r>
              <a:rPr lang="es-ES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de I+D para acercar el uso de las Tecnologías de la Información y la Comunicación. </a:t>
            </a:r>
          </a:p>
          <a:p>
            <a:pPr defTabSz="914400">
              <a:tabLst>
                <a:tab pos="2092325" algn="l"/>
              </a:tabLst>
              <a:defRPr/>
            </a:pPr>
            <a:endParaRPr lang="es-E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rgbClr val="96BF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OCIO: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Ocio compartido. Ocio en autogestión. Plan de vacaciones.</a:t>
            </a:r>
          </a:p>
          <a:p>
            <a:pPr defTabSz="914400">
              <a:tabLst>
                <a:tab pos="2092325" algn="l"/>
              </a:tabLst>
              <a:defRPr/>
            </a:pPr>
            <a:endParaRPr lang="es-ES" sz="900" b="1" dirty="0">
              <a:solidFill>
                <a:srgbClr val="96BF0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rgbClr val="96BF0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RESPIRO FAMILIAR: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Apoyo temporal para las familias y sus hijos  que lo necesiten.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371475" y="430213"/>
            <a:ext cx="3736975" cy="9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200" b="1">
                <a:solidFill>
                  <a:srgbClr val="96BF0D"/>
                </a:solidFill>
                <a:latin typeface="Bariol Regular" pitchFamily="50" charset="0"/>
              </a:rPr>
              <a:t>Programas Comunes </a:t>
            </a:r>
          </a:p>
          <a:p>
            <a:r>
              <a:rPr lang="es-ES" sz="2200" b="1">
                <a:solidFill>
                  <a:srgbClr val="96BF0D"/>
                </a:solidFill>
                <a:latin typeface="Bariol Regular" pitchFamily="50" charset="0"/>
              </a:rPr>
              <a:t>para adultos</a:t>
            </a:r>
          </a:p>
          <a:p>
            <a:endParaRPr lang="es-ES" sz="1400" b="1">
              <a:solidFill>
                <a:srgbClr val="96BF0D"/>
              </a:solidFill>
              <a:latin typeface="Calibri" pitchFamily="34" charset="0"/>
            </a:endParaRPr>
          </a:p>
        </p:txBody>
      </p:sp>
      <p:sp>
        <p:nvSpPr>
          <p:cNvPr id="3081" name="Title 1"/>
          <p:cNvSpPr txBox="1">
            <a:spLocks/>
          </p:cNvSpPr>
          <p:nvPr/>
        </p:nvSpPr>
        <p:spPr bwMode="auto">
          <a:xfrm>
            <a:off x="5127753" y="5882375"/>
            <a:ext cx="4443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Bariol Regular" pitchFamily="50" charset="0"/>
              </a:rPr>
              <a:t>Centro Tres Olivos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Bariol Regular" pitchFamily="50" charset="0"/>
              </a:rPr>
              <a:t>Cueva de Montesinos, </a:t>
            </a:r>
            <a:r>
              <a:rPr lang="es-ES" sz="1400" dirty="0" smtClean="0">
                <a:solidFill>
                  <a:schemeClr val="bg1"/>
                </a:solidFill>
                <a:latin typeface="Bariol Regular" pitchFamily="50" charset="0"/>
              </a:rPr>
              <a:t>45</a:t>
            </a:r>
            <a:endParaRPr lang="es-ES" sz="1400" dirty="0">
              <a:solidFill>
                <a:schemeClr val="bg1"/>
              </a:solidFill>
              <a:latin typeface="Bariol Regular" pitchFamily="50" charset="0"/>
            </a:endParaRPr>
          </a:p>
        </p:txBody>
      </p:sp>
      <p:pic>
        <p:nvPicPr>
          <p:cNvPr id="10" name="Picture 8" descr="textura_FSDM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/>
          <a:stretch/>
        </p:blipFill>
        <p:spPr>
          <a:xfrm rot="10800000">
            <a:off x="-9324" y="0"/>
            <a:ext cx="4581324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28587" y="5551488"/>
            <a:ext cx="4443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1400" dirty="0" smtClean="0">
                <a:solidFill>
                  <a:schemeClr val="bg1"/>
                </a:solidFill>
                <a:latin typeface="Bariol Regular" pitchFamily="50" charset="0"/>
              </a:rPr>
              <a:t>Contacto: 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Bariol Regular" pitchFamily="50" charset="0"/>
              </a:rPr>
              <a:t>María Jesús Rihuete García 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Bariol Regular" pitchFamily="50" charset="0"/>
              </a:rPr>
              <a:t>Coordinadora Empresas y Comunicación 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Bariol Regular" pitchFamily="50" charset="0"/>
              </a:rPr>
              <a:t>mariajesus.rihuete@downmadrid.org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Bariol Regular" pitchFamily="50" charset="0"/>
              </a:rPr>
              <a:t>T</a:t>
            </a:r>
            <a:r>
              <a:rPr lang="es-ES" sz="1400" dirty="0">
                <a:solidFill>
                  <a:schemeClr val="bg1"/>
                </a:solidFill>
                <a:latin typeface="Bariol Regular" pitchFamily="50" charset="0"/>
              </a:rPr>
              <a:t>. </a:t>
            </a:r>
            <a:r>
              <a:rPr lang="es-ES" sz="1400" dirty="0" smtClean="0">
                <a:solidFill>
                  <a:schemeClr val="bg1"/>
                </a:solidFill>
                <a:latin typeface="Bariol Regular" pitchFamily="50" charset="0"/>
              </a:rPr>
              <a:t>630320095</a:t>
            </a:r>
            <a:endParaRPr lang="es-ES" sz="1400" dirty="0">
              <a:solidFill>
                <a:schemeClr val="bg1"/>
              </a:solidFill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 txBox="1">
            <a:spLocks/>
          </p:cNvSpPr>
          <p:nvPr/>
        </p:nvSpPr>
        <p:spPr bwMode="auto">
          <a:xfrm>
            <a:off x="419100" y="172567"/>
            <a:ext cx="33380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s-ES" sz="1200" dirty="0">
              <a:solidFill>
                <a:srgbClr val="898989"/>
              </a:solidFill>
              <a:latin typeface="Bariol Regular" pitchFamily="50" charset="0"/>
            </a:endParaRPr>
          </a:p>
          <a:p>
            <a:pPr>
              <a:lnSpc>
                <a:spcPct val="70000"/>
              </a:lnSpc>
            </a:pPr>
            <a:r>
              <a:rPr lang="es-ES" sz="2200" b="1" dirty="0" smtClean="0">
                <a:solidFill>
                  <a:srgbClr val="96BF0D"/>
                </a:solidFill>
                <a:latin typeface="Bariol Regular" pitchFamily="50" charset="0"/>
              </a:rPr>
              <a:t>¿Por qué Down Madrid? </a:t>
            </a:r>
            <a:endParaRPr lang="es-ES" sz="2200" b="1" dirty="0">
              <a:solidFill>
                <a:srgbClr val="96BF0D"/>
              </a:solidFill>
              <a:latin typeface="Bariol Regular" pitchFamily="50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38137" y="694206"/>
            <a:ext cx="3648075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defTabSz="914400">
              <a:tabLst>
                <a:tab pos="2092325" algn="l"/>
              </a:tabLst>
              <a:defRPr/>
            </a:pP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Downmadrid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una entidad sin ánimo de lucro cuya misión consiste en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potenciar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 tipo de actividades encaminadas a lograr la plena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personas con síndrome de Down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otras discapacidades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intelectuales. </a:t>
            </a:r>
          </a:p>
          <a:p>
            <a:pPr algn="just" defTabSz="914400">
              <a:spcBef>
                <a:spcPts val="600"/>
              </a:spcBef>
              <a:spcAft>
                <a:spcPts val="600"/>
              </a:spcAft>
              <a:tabLst>
                <a:tab pos="2092325" algn="l"/>
              </a:tabLst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este proyecto los participantes con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discapacidad salen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su rutina diaria y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fomentan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 habilidades</a:t>
            </a:r>
            <a:b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comunicativas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desarrollan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destrezas y capacidades.  </a:t>
            </a:r>
            <a:endParaRPr lang="es-E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 defTabSz="914400">
              <a:tabLst>
                <a:tab pos="2092325" algn="l"/>
              </a:tabLst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acercan al mundo de la empresa, lo que incrementa su seguridad y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confianza. Por otro lado los participantes rompen barreras y estereotipos creando entornos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laborales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inclusivos y sensibilizados.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19100" y="2530940"/>
            <a:ext cx="3486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s-ES" sz="2200" b="1" dirty="0" smtClean="0">
                <a:solidFill>
                  <a:srgbClr val="96BF0D"/>
                </a:solidFill>
                <a:latin typeface="Bariol Regular" pitchFamily="50" charset="0"/>
              </a:rPr>
              <a:t>¿Qué ofrecemos?</a:t>
            </a:r>
            <a:endParaRPr lang="es-ES" sz="2200" b="1" dirty="0">
              <a:solidFill>
                <a:srgbClr val="96BF0D"/>
              </a:solidFill>
              <a:latin typeface="Bariol Regular" pitchFamily="50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19100" y="2987223"/>
            <a:ext cx="3617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servicio de alquiler de espacios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donde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pueden organizar eventos de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team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workshops, conferencias,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reuniones….</a:t>
            </a: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Ideal para trabajos en equipo entre 10 y 40 personas. </a:t>
            </a:r>
          </a:p>
          <a:p>
            <a:pPr algn="just"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Ofrecemos espacios a medida donde los usuarios del Centro ocupacional son los responsables de:</a:t>
            </a:r>
          </a:p>
          <a:p>
            <a:pPr algn="just"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Adecuar el espacio para cada actividad. 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Ofrecer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servicio de catering personalizado</a:t>
            </a:r>
            <a:b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Estas experiencias son fundamentales para el desarrollo personal y la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autoestima de las personas con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discapacidad.</a:t>
            </a:r>
            <a:endParaRPr lang="es-ES" sz="1000" b="1" dirty="0">
              <a:solidFill>
                <a:srgbClr val="73B63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792663" y="303213"/>
            <a:ext cx="426080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ES" sz="2200" b="1" dirty="0">
                <a:solidFill>
                  <a:srgbClr val="96BF0D"/>
                </a:solidFill>
                <a:latin typeface="Bariol Regular" pitchFamily="50" charset="0"/>
              </a:rPr>
              <a:t>Ficha Técnica</a:t>
            </a:r>
          </a:p>
          <a:p>
            <a:pPr marL="171450" indent="-171450" algn="just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endParaRPr lang="es-ES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just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Aforo : hasta 80 personas </a:t>
            </a:r>
          </a:p>
          <a:p>
            <a:pPr marL="171450" indent="-171450" algn="just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Horario: L a V de 9.00 a 20.00h. (extensión horaria bajo solicitud). </a:t>
            </a:r>
          </a:p>
          <a:p>
            <a:pPr marL="171450" indent="-171450" algn="just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Sábado y Domingo (bajo solicitud).  </a:t>
            </a:r>
          </a:p>
          <a:p>
            <a:pPr marL="171450" indent="-171450" algn="just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Conexión a Internet WIFI </a:t>
            </a:r>
          </a:p>
          <a:p>
            <a:pPr marL="171450" indent="-171450" algn="just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Pizarra Digital </a:t>
            </a:r>
          </a:p>
          <a:p>
            <a:pPr marL="171450" indent="-171450" algn="just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Edificio accesible y baños adaptados </a:t>
            </a:r>
          </a:p>
          <a:p>
            <a:pPr marL="171450" indent="-171450" algn="just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Catering personalizado (desayunos, merienda, comidas…)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Zonas exteriores con amplio jardín para dinamizaciones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Facilidad de aparcamiento en la zona.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Transporte Público &lt;M&gt; Tres Olivos.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tabLst>
                <a:tab pos="2092325" algn="l"/>
              </a:tabLst>
              <a:defRPr/>
            </a:pP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Plaza de aparcamiento para minusválidos en el propio edificio (bajo solicitud) </a:t>
            </a:r>
          </a:p>
          <a:p>
            <a:pPr defTabSz="914400">
              <a:defRPr/>
            </a:pPr>
            <a:endParaRPr lang="es-E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riol Regular" pitchFamily="50" charset="0"/>
              <a:ea typeface="Verdana" pitchFamily="34" charset="0"/>
              <a:cs typeface="Verdana" pitchFamily="34" charset="0"/>
            </a:endParaRPr>
          </a:p>
          <a:p>
            <a:pPr defTabSz="914400">
              <a:defRPr/>
            </a:pPr>
            <a:r>
              <a:rPr lang="es-ES" sz="2200" b="1" dirty="0">
                <a:solidFill>
                  <a:srgbClr val="96BF0D"/>
                </a:solidFill>
                <a:latin typeface="Bariol Regular" pitchFamily="50" charset="0"/>
              </a:rPr>
              <a:t>Tarifa y procedimiento de solicitud</a:t>
            </a:r>
          </a:p>
          <a:p>
            <a:pPr defTabSz="914400">
              <a:defRPr/>
            </a:pP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conocer los servicios concretos con los que contamos y las tarifas ponte en contacto directo con nosotros </a:t>
            </a:r>
            <a:r>
              <a:rPr lang="es-ES" sz="9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añadir un contacto</a:t>
            </a:r>
            <a:endParaRPr lang="es-ES" sz="9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>
              <a:defRPr/>
            </a:pPr>
            <a:endParaRPr lang="es-ES" sz="900" b="1" u="sng" dirty="0">
              <a:solidFill>
                <a:srgbClr val="73B63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58" y="3567335"/>
            <a:ext cx="2585873" cy="26254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0" y="5014087"/>
            <a:ext cx="2953023" cy="16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12389F905C94F43916A09A5D6E9F6A1" ma:contentTypeVersion="" ma:contentTypeDescription="Crear nuevo documento." ma:contentTypeScope="" ma:versionID="d652d38be87245419d0da1efd77cf7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d518dc37712e103796468a88a7c5b3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C1579E-B14F-431D-8E68-9A792556A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467</TotalTime>
  <Words>356</Words>
  <Application>Microsoft Office PowerPoint</Application>
  <PresentationFormat>Presentación en pantalla (4:3)</PresentationFormat>
  <Paragraphs>57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Bariol Bold</vt:lpstr>
      <vt:lpstr>Bariol Regular</vt:lpstr>
      <vt:lpstr>Calibri</vt:lpstr>
      <vt:lpstr>Verdana</vt:lpstr>
      <vt:lpstr>Office Theme</vt:lpstr>
      <vt:lpstr>Emprendimiento Social  Alquiler de Espacios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Mª Adelina Gomez Monteagudo</cp:lastModifiedBy>
  <cp:revision>90</cp:revision>
  <cp:lastPrinted>2017-11-27T11:48:50Z</cp:lastPrinted>
  <dcterms:created xsi:type="dcterms:W3CDTF">2010-04-12T23:12:02Z</dcterms:created>
  <dcterms:modified xsi:type="dcterms:W3CDTF">2018-02-15T11:31:29Z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0x010100712389F905C94F43916A09A5D6E9F6A1</vt:lpwstr>
  </property>
</Properties>
</file>